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Brygada 1918"/>
      <p:regular r:id="rId19"/>
    </p:embeddedFont>
    <p:embeddedFont>
      <p:font typeface="Brygada 1918"/>
      <p:regular r:id="rId20"/>
    </p:embeddedFont>
    <p:embeddedFont>
      <p:font typeface="Brygada 1918"/>
      <p:regular r:id="rId21"/>
    </p:embeddedFont>
    <p:embeddedFont>
      <p:font typeface="Brygada 1918"/>
      <p:regular r:id="rId22"/>
    </p:embeddedFont>
    <p:embeddedFont>
      <p:font typeface="Montserrat Medium"/>
      <p:regular r:id="rId23"/>
    </p:embeddedFont>
    <p:embeddedFont>
      <p:font typeface="Montserrat Medium"/>
      <p:regular r:id="rId24"/>
    </p:embeddedFont>
    <p:embeddedFont>
      <p:font typeface="Montserrat Medium"/>
      <p:regular r:id="rId25"/>
    </p:embeddedFont>
    <p:embeddedFont>
      <p:font typeface="Montserrat Medium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1-1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5-2.svg>
</file>

<file path=ppt/media/image-5-3.png>
</file>

<file path=ppt/media/image-6-1.png>
</file>

<file path=ppt/media/image-6-2.svg>
</file>

<file path=ppt/media/image-6-3.png>
</file>

<file path=ppt/media/image-6-4.svg>
</file>

<file path=ppt/media/image-7-1.png>
</file>

<file path=ppt/media/image-7-2.svg>
</file>

<file path=ppt/media/image-7-3.png>
</file>

<file path=ppt/media/image-7-4.sv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9-1.png>
</file>

<file path=ppt/media/image-9-2.sv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226707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Web API con ASP.NET Core y SQL Server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3974902"/>
            <a:ext cx="76454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Primera Evaluación Parcial – Programación Web II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35660" y="4558189"/>
            <a:ext cx="7645479" cy="1444704"/>
          </a:xfrm>
          <a:prstGeom prst="roundRect">
            <a:avLst>
              <a:gd name="adj" fmla="val 2223"/>
            </a:avLst>
          </a:prstGeom>
          <a:solidFill>
            <a:srgbClr val="4D170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735" y="4882158"/>
            <a:ext cx="267533" cy="2140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31343" y="4825722"/>
            <a:ext cx="673572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Felix Ant. Hernandez Santos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6931343" y="5360789"/>
            <a:ext cx="673572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Mat. 20-0143 | INF-422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505664"/>
            <a:ext cx="5831205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Pruebas con Swagger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2540318"/>
            <a:ext cx="764547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Swagger proporciona una interfaz interactiva para probar todos los endpoints de la API de manera visual e intuitiva, sin necesidad de herramientas adicionales.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9260" y="3808452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6" name="Text 3"/>
          <p:cNvSpPr/>
          <p:nvPr/>
        </p:nvSpPr>
        <p:spPr>
          <a:xfrm>
            <a:off x="1445062" y="3882033"/>
            <a:ext cx="3873937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Documentación Automática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45062" y="4367213"/>
            <a:ext cx="694967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Generación automática de documentación basada en los controladores y modelos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9260" y="5480209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1445062" y="555378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Testing en Vivo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445062" y="6038969"/>
            <a:ext cx="694967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Ejecución de peticiones HTTP directamente desde el navegador con validación de respuestas</a:t>
            </a:r>
            <a:endParaRPr lang="en-US" sz="1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989886"/>
            <a:ext cx="584323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Verificación de Datos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60" y="2265402"/>
            <a:ext cx="8352949" cy="473333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2037" y="2243852"/>
            <a:ext cx="2863096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Validación Completa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2037" y="2814757"/>
            <a:ext cx="4256723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Los datos insertados mediante la API fueron verificados exitosamente utilizando dos métodos complementarios: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9632037" y="4377095"/>
            <a:ext cx="4256723" cy="1370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Font typeface="+mj-lt"/>
              <a:buAutoNum type="arabicPeriod" startAt="1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Consultas GET desde Swagger para verificar respuestas JSON</a:t>
            </a:r>
            <a:endParaRPr lang="en-US" sz="1650" dirty="0"/>
          </a:p>
          <a:p>
            <a:pPr algn="l" marL="342900" indent="-342900">
              <a:lnSpc>
                <a:spcPts val="2650"/>
              </a:lnSpc>
              <a:buSzPct val="100000"/>
              <a:buFont typeface="+mj-lt"/>
              <a:buAutoNum type="arabicPeriod" startAt="2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Consultas SQL directas en SSMS para validar persistencia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632037" y="5940000"/>
            <a:ext cx="425672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Esta doble verificación garantiza la integridad y consistencia de los datos en todo el sistema.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859048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Conclusión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4000738"/>
            <a:ext cx="13131879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Este proyecto demuestra el desarrollo exitoso de una API web robusta y eficiente, utilizando ASP.NET Core para el backend y SQL Server para el almacenamiento de datos. La aplicación de las mejores prácticas de desarrollo garantiza una solución escalable y mantenible, esencial para la comunicación fluida y el manejo seguro de datos en el panorama digital actual.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9260" y="745927"/>
            <a:ext cx="1226344" cy="402431"/>
          </a:xfrm>
          <a:prstGeom prst="roundRect">
            <a:avLst>
              <a:gd name="adj" fmla="val 6384"/>
            </a:avLst>
          </a:prstGeom>
          <a:solidFill>
            <a:srgbClr val="4D1700"/>
          </a:solidFill>
          <a:ln/>
        </p:spPr>
      </p:sp>
      <p:sp>
        <p:nvSpPr>
          <p:cNvPr id="3" name="Text 1"/>
          <p:cNvSpPr/>
          <p:nvPr/>
        </p:nvSpPr>
        <p:spPr>
          <a:xfrm>
            <a:off x="877610" y="810101"/>
            <a:ext cx="969645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PROYECTO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49260" y="1233964"/>
            <a:ext cx="6809542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Descripción del Proyecto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60" y="2509480"/>
            <a:ext cx="8352949" cy="47333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2037" y="2725222"/>
            <a:ext cx="4256723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Desarrollo completo de una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Web API profesional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utilizando ASP.NET Core, integrada con una base de datos SQL Server para gestión de datos empresariales.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632037" y="4629983"/>
            <a:ext cx="4256723" cy="2396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El proyecto implementa las mejores prácticas de desarrollo moderno, incluyendo inyección de dependencias, Entity Framework Core para el acceso a datos, y documentación interactiva mediante Swagger/OpenAPI.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581626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Stack Tecnológico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60" y="2723317"/>
            <a:ext cx="1787723" cy="17877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9260" y="4778573"/>
            <a:ext cx="307490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ASP.NET Core Web API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49260" y="5263753"/>
            <a:ext cx="3082290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Framework principal para construir servicios HTTP robustos y escalables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084" y="2723317"/>
            <a:ext cx="1787723" cy="17877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099084" y="4778573"/>
            <a:ext cx="3082290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Entity Framework Core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099084" y="5620583"/>
            <a:ext cx="3082290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ORM moderno para mapeo objeto-relacional y consultas LINQ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907" y="2723317"/>
            <a:ext cx="1787723" cy="178772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48907" y="477857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 Server Express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48907" y="5263753"/>
            <a:ext cx="3082290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Sistema de gestión de base de datos relacional empresarial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8731" y="2723317"/>
            <a:ext cx="1787723" cy="178772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8731" y="477857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Swagger/OpenAPI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8731" y="5263753"/>
            <a:ext cx="308240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Documentación interactiva y pruebas de endpoints en tiempo real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744867"/>
            <a:ext cx="767024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Herramientas de Desarrollo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3886557"/>
            <a:ext cx="6458903" cy="1598176"/>
          </a:xfrm>
          <a:prstGeom prst="roundRect">
            <a:avLst>
              <a:gd name="adj" fmla="val 2010"/>
            </a:avLst>
          </a:prstGeom>
          <a:solidFill>
            <a:srgbClr val="4D1529"/>
          </a:solidFill>
          <a:ln/>
        </p:spPr>
      </p:sp>
      <p:sp>
        <p:nvSpPr>
          <p:cNvPr id="4" name="Text 2"/>
          <p:cNvSpPr/>
          <p:nvPr/>
        </p:nvSpPr>
        <p:spPr>
          <a:xfrm>
            <a:off x="963335" y="410063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Visual Studio 2026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63335" y="4585811"/>
            <a:ext cx="60307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IDE completo para desarrollo .NET con debugging avanzado y herramientas integradas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422237" y="3886557"/>
            <a:ext cx="6458903" cy="1598176"/>
          </a:xfrm>
          <a:prstGeom prst="roundRect">
            <a:avLst>
              <a:gd name="adj" fmla="val 2010"/>
            </a:avLst>
          </a:prstGeom>
          <a:solidFill>
            <a:srgbClr val="4D1529"/>
          </a:solidFill>
          <a:ln/>
        </p:spPr>
      </p:sp>
      <p:sp>
        <p:nvSpPr>
          <p:cNvPr id="7" name="Text 5"/>
          <p:cNvSpPr/>
          <p:nvPr/>
        </p:nvSpPr>
        <p:spPr>
          <a:xfrm>
            <a:off x="7636312" y="4100632"/>
            <a:ext cx="438054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 Server Management Studio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36312" y="4585811"/>
            <a:ext cx="60307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Gestión completa de bases de datos, consultas SQL y administración de esquemas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9260" y="924044"/>
            <a:ext cx="2161818" cy="402431"/>
          </a:xfrm>
          <a:prstGeom prst="roundRect">
            <a:avLst>
              <a:gd name="adj" fmla="val 6384"/>
            </a:avLst>
          </a:prstGeom>
          <a:solidFill>
            <a:srgbClr val="4D17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77610" y="1039654"/>
            <a:ext cx="171212" cy="1712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34428" y="988219"/>
            <a:ext cx="1648301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IMPLEMENTACIÓN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49260" y="1412081"/>
            <a:ext cx="6097786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Arquitectura de la API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0" y="2964775"/>
            <a:ext cx="8352949" cy="3822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7796" y="3441571"/>
            <a:ext cx="1970908" cy="24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Capa API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867796" y="3753631"/>
            <a:ext cx="2036605" cy="369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Controladores que exponen endpoints REST</a:t>
            </a:r>
            <a:endParaRPr lang="en-US" sz="1150" dirty="0"/>
          </a:p>
        </p:txBody>
      </p:sp>
      <p:sp>
        <p:nvSpPr>
          <p:cNvPr id="9" name="Text 5"/>
          <p:cNvSpPr/>
          <p:nvPr/>
        </p:nvSpPr>
        <p:spPr>
          <a:xfrm>
            <a:off x="946861" y="4605638"/>
            <a:ext cx="1872362" cy="24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Capa de Acceso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946861" y="4917698"/>
            <a:ext cx="1872362" cy="554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Entity Framework y DbContext como abstracción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6867796" y="5254395"/>
            <a:ext cx="1970908" cy="24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Capa de Datos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6867796" y="5566456"/>
            <a:ext cx="2036605" cy="554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SQL Server como almacenamiento relacional</a:t>
            </a:r>
            <a:endParaRPr lang="en-US" sz="1150" dirty="0"/>
          </a:p>
        </p:txBody>
      </p:sp>
      <p:sp>
        <p:nvSpPr>
          <p:cNvPr id="13" name="Text 9"/>
          <p:cNvSpPr/>
          <p:nvPr/>
        </p:nvSpPr>
        <p:spPr>
          <a:xfrm>
            <a:off x="9632037" y="2660809"/>
            <a:ext cx="348579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Conexión a Base de Datos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632037" y="3231713"/>
            <a:ext cx="4256723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Implementación del patrón DbContext mediante Entity Framework Core, proporcionando una capa de abstracción robusta entre la lógica de negocio y la persistencia de datos.</a:t>
            </a:r>
            <a:endParaRPr lang="en-US" sz="1650" dirty="0"/>
          </a:p>
        </p:txBody>
      </p:sp>
      <p:sp>
        <p:nvSpPr>
          <p:cNvPr id="15" name="Text 11"/>
          <p:cNvSpPr/>
          <p:nvPr/>
        </p:nvSpPr>
        <p:spPr>
          <a:xfrm>
            <a:off x="9632037" y="5157907"/>
            <a:ext cx="4256723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Separación de Responsabilidades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9632037" y="6085642"/>
            <a:ext cx="425672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Arquitectura en capas que facilita el mantenimiento, testing y escalabilidad del sistema.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740575"/>
            <a:ext cx="845391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Controladores Implementados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2882265"/>
            <a:ext cx="6458903" cy="3606760"/>
          </a:xfrm>
          <a:prstGeom prst="roundRect">
            <a:avLst>
              <a:gd name="adj" fmla="val 89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9740" y="2912745"/>
            <a:ext cx="6397943" cy="642223"/>
          </a:xfrm>
          <a:prstGeom prst="rect">
            <a:avLst/>
          </a:prstGeom>
          <a:solidFill>
            <a:srgbClr val="4D1529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18096" y="3073241"/>
            <a:ext cx="321112" cy="32111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3815" y="376904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ClientesController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815" y="4254222"/>
            <a:ext cx="596979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Gestión completa de clientes con operaciones de consulta y registro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93815" y="5067419"/>
            <a:ext cx="5969794" cy="1027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GET: Listar todos los clientes</a:t>
            </a:r>
            <a:endParaRPr lang="en-US" sz="16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GET by ID: Obtener cliente específico</a:t>
            </a:r>
            <a:endParaRPr lang="en-US" sz="16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POST: Registrar nuevos clientes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422237" y="2882265"/>
            <a:ext cx="6458903" cy="3606760"/>
          </a:xfrm>
          <a:prstGeom prst="roundRect">
            <a:avLst>
              <a:gd name="adj" fmla="val 89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452717" y="2912745"/>
            <a:ext cx="6397943" cy="642223"/>
          </a:xfrm>
          <a:prstGeom prst="rect">
            <a:avLst/>
          </a:prstGeom>
          <a:solidFill>
            <a:srgbClr val="4D1529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1073" y="3073241"/>
            <a:ext cx="321112" cy="32111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66792" y="376904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ProductosController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666792" y="4254222"/>
            <a:ext cx="596979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Administración del catálogo de productos del sistema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7666792" y="4724995"/>
            <a:ext cx="5969794" cy="1027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GET: Listar inventario completo</a:t>
            </a:r>
            <a:endParaRPr lang="en-US" sz="16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GET by ID: Consultar producto individual</a:t>
            </a:r>
            <a:endParaRPr lang="en-US" sz="16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POST: Agregar nuevos productos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674495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Operaciones CRUD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595193" y="2709148"/>
            <a:ext cx="4564856" cy="3845957"/>
          </a:xfrm>
          <a:prstGeom prst="roundRect">
            <a:avLst>
              <a:gd name="adj" fmla="val 835"/>
            </a:avLst>
          </a:prstGeom>
          <a:solidFill>
            <a:srgbClr val="FFB393"/>
          </a:solidFill>
          <a:ln/>
        </p:spPr>
      </p:sp>
      <p:sp>
        <p:nvSpPr>
          <p:cNvPr id="4" name="Text 2"/>
          <p:cNvSpPr/>
          <p:nvPr/>
        </p:nvSpPr>
        <p:spPr>
          <a:xfrm>
            <a:off x="809268" y="292322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Endpoints Activos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09268" y="3494127"/>
            <a:ext cx="4136707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La API expone múltiples endpoints RESTful para interactuar con los recursos del sistema de manera eficiente y estandarizada.</a:t>
            </a:r>
            <a:endParaRPr lang="en-US" sz="16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535811" y="2976682"/>
            <a:ext cx="214074" cy="214074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535811" y="3283268"/>
            <a:ext cx="8352949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8" name="Text 5"/>
          <p:cNvSpPr/>
          <p:nvPr/>
        </p:nvSpPr>
        <p:spPr>
          <a:xfrm>
            <a:off x="5535811" y="345126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GET - Consulta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535811" y="4022169"/>
            <a:ext cx="835294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Recuperación de datos individuales o listados completos</a:t>
            </a:r>
            <a:endParaRPr lang="en-US" sz="16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5811" y="4765834"/>
            <a:ext cx="214074" cy="214074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5535811" y="5072420"/>
            <a:ext cx="8352949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2" name="Text 8"/>
          <p:cNvSpPr/>
          <p:nvPr/>
        </p:nvSpPr>
        <p:spPr>
          <a:xfrm>
            <a:off x="5535811" y="524041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POST - Creación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535811" y="5811322"/>
            <a:ext cx="835294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Inserción de nuevos registros con validación de datos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682591"/>
            <a:ext cx="746533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Inyección de Dependencias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824282"/>
            <a:ext cx="131318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Implementación del patrón de inyección de dependencias de ASP.NET Core para lograr un código desacoplado, testeable y mantenible.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9260" y="3749993"/>
            <a:ext cx="4234577" cy="2796897"/>
          </a:xfrm>
          <a:prstGeom prst="roundRect">
            <a:avLst>
              <a:gd name="adj" fmla="val 1148"/>
            </a:avLst>
          </a:prstGeom>
          <a:solidFill>
            <a:srgbClr val="4D1529"/>
          </a:solidFill>
          <a:ln/>
        </p:spPr>
      </p:sp>
      <p:sp>
        <p:nvSpPr>
          <p:cNvPr id="5" name="Shape 3"/>
          <p:cNvSpPr/>
          <p:nvPr/>
        </p:nvSpPr>
        <p:spPr>
          <a:xfrm>
            <a:off x="963335" y="3964067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39904" y="4140637"/>
            <a:ext cx="288965" cy="28896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3335" y="482036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ILogger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63335" y="5305544"/>
            <a:ext cx="3806428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Registro de eventos y errores del sistema para monitoreo y debugging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5197912" y="3749993"/>
            <a:ext cx="4234577" cy="2796897"/>
          </a:xfrm>
          <a:prstGeom prst="roundRect">
            <a:avLst>
              <a:gd name="adj" fmla="val 1148"/>
            </a:avLst>
          </a:prstGeom>
          <a:solidFill>
            <a:srgbClr val="4D1529"/>
          </a:solidFill>
          <a:ln/>
        </p:spPr>
      </p:sp>
      <p:sp>
        <p:nvSpPr>
          <p:cNvPr id="10" name="Shape 7"/>
          <p:cNvSpPr/>
          <p:nvPr/>
        </p:nvSpPr>
        <p:spPr>
          <a:xfrm>
            <a:off x="5411986" y="3964067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8556" y="4140637"/>
            <a:ext cx="288965" cy="28896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11986" y="482036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IConfiguration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11986" y="5305544"/>
            <a:ext cx="3806428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Acceso centralizado a configuraciones y cadenas de conexión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9646563" y="3749993"/>
            <a:ext cx="4234577" cy="2796897"/>
          </a:xfrm>
          <a:prstGeom prst="roundRect">
            <a:avLst>
              <a:gd name="adj" fmla="val 1148"/>
            </a:avLst>
          </a:prstGeom>
          <a:solidFill>
            <a:srgbClr val="4D1529"/>
          </a:solidFill>
          <a:ln/>
        </p:spPr>
      </p:sp>
      <p:sp>
        <p:nvSpPr>
          <p:cNvPr id="15" name="Shape 11"/>
          <p:cNvSpPr/>
          <p:nvPr/>
        </p:nvSpPr>
        <p:spPr>
          <a:xfrm>
            <a:off x="9860637" y="3964067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37207" y="4140637"/>
            <a:ext cx="288965" cy="28896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0637" y="482036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IFechaService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0637" y="5305544"/>
            <a:ext cx="3806428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Servicio personalizado para gestión de fechas y lógica temporal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37523" y="497681"/>
            <a:ext cx="1524714" cy="292060"/>
          </a:xfrm>
          <a:prstGeom prst="roundRect">
            <a:avLst>
              <a:gd name="adj" fmla="val 6897"/>
            </a:avLst>
          </a:prstGeom>
          <a:solidFill>
            <a:srgbClr val="4D17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8131" y="576620"/>
            <a:ext cx="134183" cy="1341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9347" y="547926"/>
            <a:ext cx="1122283" cy="191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BASE DE DATOS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1137523" y="842367"/>
            <a:ext cx="6510218" cy="559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Estructura de la Base de Datos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1137523" y="3423642"/>
            <a:ext cx="223825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ParcialWebApiDB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37523" y="3835003"/>
            <a:ext cx="4058007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Base de datos diseñada específicamente para el proyecto, almacenando información de clientes y productos de manera normalizada.</a:t>
            </a:r>
            <a:endParaRPr lang="en-US" sz="13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25" y="1747361"/>
            <a:ext cx="7887533" cy="4469487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1137523" y="6512838"/>
            <a:ext cx="6111835" cy="1219081"/>
          </a:xfrm>
          <a:prstGeom prst="roundRect">
            <a:avLst>
              <a:gd name="adj" fmla="val 2066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328142" y="6703457"/>
            <a:ext cx="223825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Tabla: Clientes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328142" y="7062192"/>
            <a:ext cx="5730597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Almacena información personal y de contacto de los clientes registrados en el sistema</a:t>
            </a:r>
            <a:endParaRPr lang="en-US" sz="1300" dirty="0"/>
          </a:p>
        </p:txBody>
      </p:sp>
      <p:sp>
        <p:nvSpPr>
          <p:cNvPr id="12" name="Shape 8"/>
          <p:cNvSpPr/>
          <p:nvPr/>
        </p:nvSpPr>
        <p:spPr>
          <a:xfrm>
            <a:off x="7380923" y="6512838"/>
            <a:ext cx="6111835" cy="1219081"/>
          </a:xfrm>
          <a:prstGeom prst="roundRect">
            <a:avLst>
              <a:gd name="adj" fmla="val 2066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571542" y="6703457"/>
            <a:ext cx="223825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Tabla: Productos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571542" y="7062192"/>
            <a:ext cx="5730597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Catálogo completo de productos con detalles, precios y disponibilidad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2026-02-10T23:13:17Z</dcterms:created>
  <dcterms:modified xsi:type="dcterms:W3CDTF">2026-02-10T23:13:17Z</dcterms:modified>
</cp:coreProperties>
</file>